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C5AE60-CC38-4435-89F8-0AD6D6E48270}">
  <a:tblStyle styleId="{98C5AE60-CC38-4435-89F8-0AD6D6E482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11" y="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553b49f1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553b49f1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54a7b713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54a7b713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How does this inform the Arctic?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Ice forms in delivery pipe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Flow time-estimate amount of time water is in pipe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Challenges faced while testing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	Pipe freezing, surface roughness changing → run off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Measured Experimental values of 8 flushes vs Simulation results of 8 flushed at .05 cm below seed-ice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Higher temperatures reached in experiment than simulation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avg difference in Temp of 2</a:t>
            </a:r>
            <a:r>
              <a:rPr lang="en" sz="1200" baseline="30000">
                <a:solidFill>
                  <a:schemeClr val="dk1"/>
                </a:solidFill>
              </a:rPr>
              <a:t>o</a:t>
            </a:r>
            <a:r>
              <a:rPr lang="en" sz="1200">
                <a:solidFill>
                  <a:schemeClr val="dk1"/>
                </a:solidFill>
              </a:rPr>
              <a:t>C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At the end the data does NOT correlate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General temperature trend of Seed-Ice through flush cycle is consistent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Difference in temperature can be attributed to the surface roughness found in seed-ice, not incorporated in simulation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Experiment is having trouble maintaining consistent test run times toward end flushes, computer lag?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54a7b713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54a7b713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Impact on large scale experiment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How much water can we flush at once without burning through the ice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Brine wash?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How can we implement this on a field test?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Timeline, x years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54a7b71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54a7b713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As the Earth’s climate has changed, Arctic sea ice extent has decreased drastically. It is likely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that the late-summer Arctic will be ice-free as soon as the 2030s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Positive feedback: the loss of sea ice creates a positive feedback, where sunlight that would otherwise be reflected by the ice is now absorbed by the ocean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unlikely that CO2 levels and the average temperature can be reduced fast enough to prevent the loss of 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Arctic ice management is proposing an initiative to enhance arctic sea ice production by pumping sea water onto the surface of the existing ice sheets during the colder winter months.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AIM is testing the feasibility of generating thicker layers of ice by testing for optimal parameters to encourage ice growth.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54a7b713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54a7b713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How does the flow rate and volume of water affect the existing layer of ice?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What is the optimal flow rate and volume of water to encourage ice growth?</a:t>
            </a:r>
            <a:endParaRPr sz="20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Do these conditions cause the water delivery pipe to freeze close?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54a7b713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54a7b713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54a7b713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54a7b713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-20C in freezer compared to Arctic is -40C in winter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553b49f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553b49f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5 minutes of every flush is video taped, then an image is taken every 5 minutes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553c3bb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553c3bbc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-notice general warming trend of the block of ice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-each peak shows how the new flush increases the temperature of the ice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-grey line is sensor 5 which is 0.5cm below the surface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-orange line is sensor 1 7.5 cm below surface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-blue line is sensor 0 which is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-the third peak and 8th peak as seen by sensor 5 suggests not great water coverage so the area doesn’t warm up as much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53b49f1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53b49f1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trade off of surface texture and flow of water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Preventing/ Dealing with ice buildup up in the freezer section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Challenges faced while testing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	Pipe freezing, surface roughness changing → run off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553b49f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553b49f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solidFill>
            <a:srgbClr val="98A5BC">
              <a:alpha val="54600"/>
            </a:srgbClr>
          </a:solidFill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826100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Arizona NASA Space Grant Symposium 4/13/2019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-18625" y="-27950"/>
            <a:ext cx="9162600" cy="833400"/>
          </a:xfrm>
          <a:prstGeom prst="rect">
            <a:avLst/>
          </a:prstGeom>
          <a:solidFill>
            <a:srgbClr val="98A5BC">
              <a:alpha val="546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0600" y="2492400"/>
            <a:ext cx="8993400" cy="234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Presenters: Antonio Acuna, Kathryn Chamberlin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i="1"/>
              <a:t>Johnathan Gamaunt, Professor Steven Desch, Dr. Stephen     Romaniello, Professor Christopher Groppi </a:t>
            </a:r>
            <a:endParaRPr sz="2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School of Earth and Space Exploration, ASU</a:t>
            </a:r>
            <a:endParaRPr sz="18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52" y="4182675"/>
            <a:ext cx="3462049" cy="96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98A5BC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Arctic Ice Management</a:t>
            </a:r>
            <a:endParaRPr b="1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0625" y="113100"/>
            <a:ext cx="1744225" cy="17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THERMAL MODEL</a:t>
            </a:r>
            <a:endParaRPr sz="2700"/>
          </a:p>
        </p:txBody>
      </p:sp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136250" y="961450"/>
            <a:ext cx="349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Time to freeze 1/16th in. layer of water in simulation = 324s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Time to freeze 1/16th in. layer of water in experiment = ~300s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An hour after flushing water onto seed-ice, the ice has not reached a steady state temperature of -20</a:t>
            </a:r>
            <a:r>
              <a:rPr lang="en" sz="1600" baseline="30000">
                <a:solidFill>
                  <a:srgbClr val="000000"/>
                </a:solidFill>
              </a:rPr>
              <a:t>o</a:t>
            </a:r>
            <a:r>
              <a:rPr lang="en" sz="1600">
                <a:solidFill>
                  <a:srgbClr val="000000"/>
                </a:solidFill>
              </a:rPr>
              <a:t>C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Ideal to perform next flush after ice reaches steady state temperature</a:t>
            </a:r>
            <a:endParaRPr sz="16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050" y="999375"/>
            <a:ext cx="5163140" cy="372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22"/>
          <p:cNvCxnSpPr/>
          <p:nvPr/>
        </p:nvCxnSpPr>
        <p:spPr>
          <a:xfrm>
            <a:off x="4676550" y="1947725"/>
            <a:ext cx="0" cy="2544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782800" cy="74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MODEL VS EXPERIMENTAL FLUSH RESULTS  </a:t>
            </a:r>
            <a:endParaRPr sz="2700"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121900" y="947250"/>
            <a:ext cx="3700200" cy="3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Measured experimental values of 8 flushes vs Simulation results of 8 flushed at 0.5 cm below seed-ice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Higher temperatures reached in experiment than simulation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avg difference in Temp of 2</a:t>
            </a:r>
            <a:r>
              <a:rPr lang="en" baseline="30000"/>
              <a:t>o</a:t>
            </a:r>
            <a:r>
              <a:rPr lang="en"/>
              <a:t>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General temperature trend of seed-ice through flush cycle is consistent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Difference in temperature can be attributed to the surface roughness found in seed-ice, not incorporated in simulation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900" y="887050"/>
            <a:ext cx="4976401" cy="380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FORWARD</a:t>
            </a:r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conditions that don’t freeze water in delivery pipe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amount of water it will take to break through a given thickness of ice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more accurate way to measure the growth of ice per flush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we Implement as a field experiment in the Arctic?</a:t>
            </a: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83100" y="1103525"/>
            <a:ext cx="3480300" cy="3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End-summer ice in Arctic is predicted to be gone by 2030s¹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Causes positive feedback in climate system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 increase Arctic sea ice production by pumping sea water onto ice sheets during the winter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125" y="964715"/>
            <a:ext cx="5116425" cy="329494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225075" y="4194513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Image from</a:t>
            </a:r>
            <a:r>
              <a:rPr lang="en" sz="1200">
                <a:solidFill>
                  <a:srgbClr val="434343"/>
                </a:solidFill>
                <a:highlight>
                  <a:srgbClr val="FFFFFF"/>
                </a:highlight>
              </a:rPr>
              <a:t> the National Snow and Ice Data Center 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017600" y="4587025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¹Desch, S. </a:t>
            </a:r>
            <a:r>
              <a:rPr lang="en" sz="1200" i="1">
                <a:solidFill>
                  <a:schemeClr val="dk1"/>
                </a:solidFill>
              </a:rPr>
              <a:t>et al.</a:t>
            </a:r>
            <a:r>
              <a:rPr lang="en" sz="1200">
                <a:solidFill>
                  <a:schemeClr val="dk1"/>
                </a:solidFill>
              </a:rPr>
              <a:t> (2017), Arctic ice management. Earth's Future, 5: 107-127. doi:10.1002/2016EF000410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0" y="4826100"/>
            <a:ext cx="4738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Arizona NASA Space Grant Symposium 4/13/2019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76200" y="65225"/>
            <a:ext cx="91440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/>
              <a:t>MOTIVATION</a:t>
            </a:r>
            <a:endParaRPr sz="26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7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SCIENCE QUESTIONS</a:t>
            </a:r>
            <a:endParaRPr sz="2700" b="1">
              <a:solidFill>
                <a:srgbClr val="000000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8" name="Google Shape;78;p15"/>
          <p:cNvGraphicFramePr/>
          <p:nvPr/>
        </p:nvGraphicFramePr>
        <p:xfrm>
          <a:off x="557050" y="904425"/>
          <a:ext cx="8055525" cy="3870780"/>
        </p:xfrm>
        <a:graphic>
          <a:graphicData uri="http://schemas.openxmlformats.org/drawingml/2006/table">
            <a:tbl>
              <a:tblPr>
                <a:noFill/>
                <a:tableStyleId>{98C5AE60-CC38-4435-89F8-0AD6D6E48270}</a:tableStyleId>
              </a:tblPr>
              <a:tblGrid>
                <a:gridCol w="268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Science Objective</a:t>
                      </a:r>
                      <a:endParaRPr sz="13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Measurement Objective</a:t>
                      </a:r>
                      <a:endParaRPr sz="13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Science Product</a:t>
                      </a:r>
                      <a:endParaRPr sz="1300" b="1"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50">
                <a:tc row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Test how changing the flush frequency and flow rate affect the existing seed layer of ice.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Measure thickness of new ice formed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Ice thickness growth (cm)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Measure volume of water in runoff tank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Volume of ice growth for each experiment variable (m³)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Measure temperature of ice layers.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Temperature sensor readings (°C)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Determine the optimal flow rate and flush frequency to encourage growth of ice.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Monitor the delivery of water onto the surface and initial effects of water on the ice and how water freezes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Time lapse video of ice growth and effects of pouring seawater on existing sheet of ice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Do these conditions cause the water delivery pipe to freeze closed?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Monitor the water delivery pipe to see if pipe freezes closed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Time lapse video of delivery pipe</a:t>
                      </a:r>
                      <a:endParaRPr sz="130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9517" y="1258525"/>
            <a:ext cx="4534283" cy="34047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4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CONCEPT OF OPERATIONS</a:t>
            </a:r>
            <a:endParaRPr sz="2600"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50" y="1256474"/>
            <a:ext cx="4570300" cy="31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1197725" y="1945550"/>
            <a:ext cx="137150" cy="298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/>
              </a:rPr>
              <a:t>1</a:t>
            </a:r>
          </a:p>
        </p:txBody>
      </p:sp>
      <p:sp>
        <p:nvSpPr>
          <p:cNvPr id="88" name="Google Shape;88;p16"/>
          <p:cNvSpPr/>
          <p:nvPr/>
        </p:nvSpPr>
        <p:spPr>
          <a:xfrm>
            <a:off x="2956550" y="2938075"/>
            <a:ext cx="196875" cy="244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/>
              </a:rPr>
              <a:t>2</a:t>
            </a:r>
          </a:p>
        </p:txBody>
      </p:sp>
      <p:sp>
        <p:nvSpPr>
          <p:cNvPr id="89" name="Google Shape;89;p16"/>
          <p:cNvSpPr/>
          <p:nvPr/>
        </p:nvSpPr>
        <p:spPr>
          <a:xfrm>
            <a:off x="4088400" y="2838689"/>
            <a:ext cx="196874" cy="2443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TEST APPARATUS</a:t>
            </a:r>
            <a:endParaRPr sz="2700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25" y="977425"/>
            <a:ext cx="3735175" cy="26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500" y="977425"/>
            <a:ext cx="3621374" cy="27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98400" y="3606550"/>
            <a:ext cx="3735300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Refrigerator Setup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4</a:t>
            </a:r>
            <a:r>
              <a:rPr lang="en" baseline="30000"/>
              <a:t>o</a:t>
            </a:r>
            <a:r>
              <a:rPr lang="en"/>
              <a:t>C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55 gallon reservoir tank (1), 7 gallon flush tank (2), flush control valve (3)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 separate computers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1597750" y="1696400"/>
            <a:ext cx="137150" cy="298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1</a:t>
            </a:r>
          </a:p>
        </p:txBody>
      </p:sp>
      <p:sp>
        <p:nvSpPr>
          <p:cNvPr id="100" name="Google Shape;100;p17"/>
          <p:cNvSpPr/>
          <p:nvPr/>
        </p:nvSpPr>
        <p:spPr>
          <a:xfrm>
            <a:off x="2691225" y="1825300"/>
            <a:ext cx="196875" cy="244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2</a:t>
            </a:r>
          </a:p>
        </p:txBody>
      </p:sp>
      <p:sp>
        <p:nvSpPr>
          <p:cNvPr id="101" name="Google Shape;101;p17"/>
          <p:cNvSpPr/>
          <p:nvPr/>
        </p:nvSpPr>
        <p:spPr>
          <a:xfrm>
            <a:off x="3496600" y="2708052"/>
            <a:ext cx="196874" cy="2443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3</a:t>
            </a:r>
          </a:p>
        </p:txBody>
      </p:sp>
      <p:sp>
        <p:nvSpPr>
          <p:cNvPr id="102" name="Google Shape;102;p17"/>
          <p:cNvSpPr txBox="1"/>
          <p:nvPr/>
        </p:nvSpPr>
        <p:spPr>
          <a:xfrm>
            <a:off x="4979500" y="3686625"/>
            <a:ext cx="37353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Refrigerator-Freezer Pass Through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Mass Flow Rate control valve (4)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Water sensor, temperature sensor, camera, and internet cabling</a:t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7347925" y="1971973"/>
            <a:ext cx="196875" cy="2443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FE2F3"/>
                </a:solidFill>
                <a:latin typeface="Arial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0" y="98350"/>
            <a:ext cx="86412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TEST APPARATUS</a:t>
            </a:r>
            <a:endParaRPr sz="2700"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197425" y="793475"/>
            <a:ext cx="3735300" cy="21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Freezer Setup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-20</a:t>
            </a:r>
            <a:r>
              <a:rPr lang="en" baseline="30000"/>
              <a:t>o</a:t>
            </a:r>
            <a:r>
              <a:rPr lang="en"/>
              <a:t>C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55 gallon trough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Three cameras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View of ice growth from horizontal plane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Water exiting the delivery pipe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Top view of ice growth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150" y="1295675"/>
            <a:ext cx="4768253" cy="279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803075" y="3495250"/>
            <a:ext cx="584400" cy="572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6014975" y="2922550"/>
            <a:ext cx="584400" cy="572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6918400" y="2922550"/>
            <a:ext cx="584400" cy="572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5842850" y="3384275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0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519875" y="3551350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1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7069000" y="3436500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5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4831375" y="2863800"/>
            <a:ext cx="584400" cy="572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4519875" y="2919900"/>
            <a:ext cx="283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2</a:t>
            </a:r>
            <a:endParaRPr sz="1800" b="1">
              <a:solidFill>
                <a:srgbClr val="FF0000"/>
              </a:solidFill>
            </a:endParaRPr>
          </a:p>
        </p:txBody>
      </p:sp>
      <p:graphicFrame>
        <p:nvGraphicFramePr>
          <p:cNvPr id="120" name="Google Shape;120;p18"/>
          <p:cNvGraphicFramePr/>
          <p:nvPr/>
        </p:nvGraphicFramePr>
        <p:xfrm>
          <a:off x="593400" y="2680675"/>
          <a:ext cx="2943350" cy="2011530"/>
        </p:xfrm>
        <a:graphic>
          <a:graphicData uri="http://schemas.openxmlformats.org/drawingml/2006/table">
            <a:tbl>
              <a:tblPr>
                <a:noFill/>
                <a:tableStyleId>{98C5AE60-CC38-4435-89F8-0AD6D6E48270}</a:tableStyleId>
              </a:tblPr>
              <a:tblGrid>
                <a:gridCol w="14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Temperature Sensor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Depth Below Ice Surface (cm)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7.5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0" y="112500"/>
            <a:ext cx="8690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EXPERIMENTAL RESULTS </a:t>
            </a:r>
            <a:endParaRPr sz="2700"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-34075" y="949475"/>
            <a:ext cx="4146600" cy="3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Experiment Variables:</a:t>
            </a:r>
            <a:endParaRPr sz="1800">
              <a:solidFill>
                <a:srgbClr val="434343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Flush Frequency: 1 hour</a:t>
            </a:r>
            <a:endParaRPr sz="1800">
              <a:solidFill>
                <a:srgbClr val="434343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Flush Water volume: 1 liter </a:t>
            </a:r>
            <a:endParaRPr sz="1800">
              <a:solidFill>
                <a:srgbClr val="434343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Mass flow rate: 0.02 kg/s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r="15725"/>
          <a:stretch/>
        </p:blipFill>
        <p:spPr>
          <a:xfrm>
            <a:off x="4112675" y="693075"/>
            <a:ext cx="4963000" cy="4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7875" y="1421275"/>
            <a:ext cx="1348475" cy="7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0" y="-37275"/>
            <a:ext cx="8793300" cy="82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CHALLENGES OF EXPERIMENT	</a:t>
            </a:r>
            <a:endParaRPr sz="2600"/>
          </a:p>
        </p:txBody>
      </p:sp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l="31157" t="20692" r="13715" b="52395"/>
          <a:stretch/>
        </p:blipFill>
        <p:spPr>
          <a:xfrm>
            <a:off x="5036750" y="2749675"/>
            <a:ext cx="1878324" cy="163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122842" y="1065129"/>
            <a:ext cx="5405400" cy="3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Conditions cause ice buildup in delivery pipe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Ice surface changes rough → smooth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Rough: 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Advantages: prevents runoff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Disadvantages: localizes water movement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Smooth: 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Advantages: encourages water mobility/spread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Disadvantages: increases runoff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Implementation in the Arctic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t="3849" b="4717"/>
          <a:stretch/>
        </p:blipFill>
        <p:spPr>
          <a:xfrm>
            <a:off x="7063475" y="1326638"/>
            <a:ext cx="1878324" cy="305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THERMAL MODEL</a:t>
            </a:r>
            <a:endParaRPr sz="2700"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110700" y="1076275"/>
            <a:ext cx="40875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Computer model to test different scenarios before running lengthy lab experiment.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Heat transfers experienced in this experiment: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Convection between ambient air and water flushed on seed ice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h</a:t>
            </a:r>
            <a:r>
              <a:rPr lang="en" sz="1600" baseline="-25000">
                <a:solidFill>
                  <a:srgbClr val="000000"/>
                </a:solidFill>
              </a:rPr>
              <a:t>c </a:t>
            </a:r>
            <a:r>
              <a:rPr lang="en" sz="1600">
                <a:solidFill>
                  <a:srgbClr val="000000"/>
                </a:solidFill>
              </a:rPr>
              <a:t>= 3.02 W/m</a:t>
            </a:r>
            <a:r>
              <a:rPr lang="en" sz="1600" baseline="30000">
                <a:solidFill>
                  <a:srgbClr val="000000"/>
                </a:solidFill>
              </a:rPr>
              <a:t>2</a:t>
            </a:r>
            <a:r>
              <a:rPr lang="en" sz="1600">
                <a:solidFill>
                  <a:srgbClr val="000000"/>
                </a:solidFill>
              </a:rPr>
              <a:t>K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Convection/Conduction between flushed water and seed ice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h</a:t>
            </a:r>
            <a:r>
              <a:rPr lang="en" sz="1600" baseline="-25000">
                <a:solidFill>
                  <a:srgbClr val="000000"/>
                </a:solidFill>
              </a:rPr>
              <a:t>c </a:t>
            </a:r>
            <a:r>
              <a:rPr lang="en" sz="1600">
                <a:solidFill>
                  <a:srgbClr val="000000"/>
                </a:solidFill>
              </a:rPr>
              <a:t>= 74.73 W/m</a:t>
            </a:r>
            <a:r>
              <a:rPr lang="en" sz="1600" baseline="30000">
                <a:solidFill>
                  <a:srgbClr val="000000"/>
                </a:solidFill>
              </a:rPr>
              <a:t>2</a:t>
            </a:r>
            <a:r>
              <a:rPr lang="en" sz="1600">
                <a:solidFill>
                  <a:srgbClr val="000000"/>
                </a:solidFill>
              </a:rPr>
              <a:t>K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Radiation from flushed water and seed ice to freezer space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 l="10093" r="10679"/>
          <a:stretch/>
        </p:blipFill>
        <p:spPr>
          <a:xfrm>
            <a:off x="4198200" y="1076275"/>
            <a:ext cx="484757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Office PowerPoint</Application>
  <PresentationFormat>On-screen Show (16:9)</PresentationFormat>
  <Paragraphs>177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 Arctic Ice Management</vt:lpstr>
      <vt:lpstr>PowerPoint Presentation</vt:lpstr>
      <vt:lpstr>SCIENCE QUESTIONS</vt:lpstr>
      <vt:lpstr>CONCEPT OF OPERATIONS</vt:lpstr>
      <vt:lpstr>TEST APPARATUS</vt:lpstr>
      <vt:lpstr>TEST APPARATUS</vt:lpstr>
      <vt:lpstr>EXPERIMENTAL RESULTS </vt:lpstr>
      <vt:lpstr>CHALLENGES OF EXPERIMENT </vt:lpstr>
      <vt:lpstr>THERMAL MODEL</vt:lpstr>
      <vt:lpstr>THERMAL MODEL</vt:lpstr>
      <vt:lpstr>MODEL VS EXPERIMENTAL FLUSH RESULTS  </vt:lpstr>
      <vt:lpstr>MOVING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Arctic Ice Management</dc:title>
  <dc:creator>Kathryn Chamberlin</dc:creator>
  <cp:lastModifiedBy>Kathryn Chamberlin (Student)</cp:lastModifiedBy>
  <cp:revision>1</cp:revision>
  <dcterms:modified xsi:type="dcterms:W3CDTF">2019-04-02T01:23:40Z</dcterms:modified>
</cp:coreProperties>
</file>